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9144000" cy="5143500"/>
  <p:embeddedFontLst>
    <p:embeddedFont>
      <p:font typeface="Roboto" panose="02000000000000000000" pitchFamily="2" charset="0"/>
      <p:regular r:id="rId31"/>
      <p:bold r:id="rId32"/>
      <p:italic r:id="rId33"/>
      <p:boldItalic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5653c0696e_0_11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25653c0696e_0_11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653c0696e_0_12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25653c0696e_0_12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5653c0696e_0_12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5653c0696e_0_12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653c0696e_0_13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25653c0696e_0_132: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5653c0696e_0_13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5653c0696e_0_13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653c0696e_0_14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25653c0696e_0_14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653c0696e_0_18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25653c0696e_0_18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653c0696e_0_26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653c0696e_0_26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653c0696e_0_14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5653c0696e_0_14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653c0696e_0_26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653c0696e_0_26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5653c0696e_0_16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5653c0696e_0_16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5653c0696e_0_27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5653c0696e_0_27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653c0696e_0_14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5653c0696e_0_14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53c0696e_0_27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653c0696e_0_27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653c0696e_0_19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5653c0696e_0_19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653c0696e_0_20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5653c0696e_0_20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653c0696e_0_21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5653c0696e_0_214: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653c0696e_0_24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5653c0696e_0_24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653c0696e_0_55: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653c0696e_0_5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653c0696e_0_6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653c0696e_0_6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5653c0696e_0_22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5653c0696e_0_22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5653c0696e_0_21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5653c0696e_0_21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653c0696e_0_17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5653c0696e_0_17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5653c0696e_0_167: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5653c0696e_0_16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653c0696e_0_10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g25653c0696e_0_102: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653c0696e_0_10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25653c0696e_0_107: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653c0696e_0_11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25653c0696e_0_11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2035249" y="-144836"/>
            <a:ext cx="5073500" cy="6045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900" b="1" i="0">
                <a:solidFill>
                  <a:srgbClr val="43434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376341" y="2221323"/>
            <a:ext cx="6391316" cy="130238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500" b="1" i="0">
                <a:solidFill>
                  <a:schemeClr val="dk1"/>
                </a:solidFill>
                <a:latin typeface="Roboto"/>
                <a:ea typeface="Roboto"/>
                <a:cs typeface="Roboto"/>
                <a:sym typeface="Roboto"/>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035249" y="-144836"/>
            <a:ext cx="5073500" cy="6045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900" b="1" i="0">
                <a:solidFill>
                  <a:srgbClr val="43434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2035249" y="-144836"/>
            <a:ext cx="5073500" cy="6045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900" b="1" i="0">
                <a:solidFill>
                  <a:srgbClr val="43434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035249" y="-144836"/>
            <a:ext cx="5073500" cy="6045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900" b="1" i="0">
                <a:solidFill>
                  <a:srgbClr val="43434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5"/>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7">
            <a:alphaModFix/>
          </a:blip>
          <a:srcRect/>
          <a:stretch/>
        </p:blipFill>
        <p:spPr>
          <a:xfrm>
            <a:off x="0" y="0"/>
            <a:ext cx="9143999" cy="5143499"/>
          </a:xfrm>
          <a:prstGeom prst="rect">
            <a:avLst/>
          </a:prstGeom>
          <a:noFill/>
          <a:ln>
            <a:noFill/>
          </a:ln>
        </p:spPr>
      </p:pic>
      <p:sp>
        <p:nvSpPr>
          <p:cNvPr id="7" name="Google Shape;7;p1"/>
          <p:cNvSpPr txBox="1">
            <a:spLocks noGrp="1"/>
          </p:cNvSpPr>
          <p:nvPr>
            <p:ph type="title"/>
          </p:nvPr>
        </p:nvSpPr>
        <p:spPr>
          <a:xfrm>
            <a:off x="2035249" y="-144836"/>
            <a:ext cx="5073500" cy="60452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900" b="1" i="0" u="none" strike="noStrike" cap="none">
                <a:solidFill>
                  <a:srgbClr val="434343"/>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376341" y="2221323"/>
            <a:ext cx="6391316" cy="130238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500" b="1" i="0" u="none" strike="noStrike" cap="none">
                <a:solidFill>
                  <a:schemeClr val="dk1"/>
                </a:solidFill>
                <a:latin typeface="Roboto"/>
                <a:ea typeface="Roboto"/>
                <a:cs typeface="Roboto"/>
                <a:sym typeface="Roboto"/>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5" name="Google Shape;45;p7"/>
          <p:cNvSpPr txBox="1"/>
          <p:nvPr/>
        </p:nvSpPr>
        <p:spPr>
          <a:xfrm>
            <a:off x="1615650" y="2233200"/>
            <a:ext cx="5912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latin typeface="Roboto"/>
                <a:ea typeface="Roboto"/>
                <a:cs typeface="Roboto"/>
                <a:sym typeface="Roboto"/>
              </a:rPr>
              <a:t>Graph Neural Networks (GNN)</a:t>
            </a:r>
            <a:endParaRPr sz="3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0" y="764250"/>
            <a:ext cx="9143997" cy="4103193"/>
          </a:xfrm>
          <a:prstGeom prst="rect">
            <a:avLst/>
          </a:prstGeom>
          <a:noFill/>
          <a:ln>
            <a:noFill/>
          </a:ln>
        </p:spPr>
      </p:pic>
      <p:sp>
        <p:nvSpPr>
          <p:cNvPr id="101" name="Google Shape;101;p16"/>
          <p:cNvSpPr txBox="1">
            <a:spLocks noGrp="1"/>
          </p:cNvSpPr>
          <p:nvPr>
            <p:ph type="title"/>
          </p:nvPr>
        </p:nvSpPr>
        <p:spPr>
          <a:xfrm>
            <a:off x="2772150" y="72650"/>
            <a:ext cx="35997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a:solidFill>
                  <a:schemeClr val="lt1"/>
                </a:solidFill>
              </a:rPr>
              <a:t>Adding Attention…</a:t>
            </a:r>
            <a:endParaRPr sz="2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0" y="947100"/>
            <a:ext cx="9144003" cy="4121050"/>
          </a:xfrm>
          <a:prstGeom prst="rect">
            <a:avLst/>
          </a:prstGeom>
          <a:noFill/>
          <a:ln>
            <a:noFill/>
          </a:ln>
        </p:spPr>
      </p:pic>
      <p:sp>
        <p:nvSpPr>
          <p:cNvPr id="107" name="Google Shape;107;p17"/>
          <p:cNvSpPr txBox="1">
            <a:spLocks noGrp="1"/>
          </p:cNvSpPr>
          <p:nvPr>
            <p:ph type="title"/>
          </p:nvPr>
        </p:nvSpPr>
        <p:spPr>
          <a:xfrm>
            <a:off x="2136750" y="101700"/>
            <a:ext cx="48705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a:solidFill>
                  <a:schemeClr val="lt1"/>
                </a:solidFill>
              </a:rPr>
              <a:t>Putting it all together…</a:t>
            </a:r>
            <a:endParaRPr sz="2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0" y="698937"/>
            <a:ext cx="9144003" cy="4036220"/>
          </a:xfrm>
          <a:prstGeom prst="rect">
            <a:avLst/>
          </a:prstGeom>
          <a:noFill/>
          <a:ln>
            <a:noFill/>
          </a:ln>
        </p:spPr>
      </p:pic>
      <p:sp>
        <p:nvSpPr>
          <p:cNvPr id="113" name="Google Shape;113;p18"/>
          <p:cNvSpPr txBox="1">
            <a:spLocks noGrp="1"/>
          </p:cNvSpPr>
          <p:nvPr>
            <p:ph type="title"/>
          </p:nvPr>
        </p:nvSpPr>
        <p:spPr>
          <a:xfrm>
            <a:off x="2286900" y="72650"/>
            <a:ext cx="45702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a:solidFill>
                  <a:schemeClr val="lt1"/>
                </a:solidFill>
              </a:rPr>
              <a:t>Multi-head Attention…</a:t>
            </a:r>
            <a:endParaRPr sz="2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0" y="0"/>
            <a:ext cx="9144003" cy="4665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0" y="0"/>
            <a:ext cx="914399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1" y="0"/>
            <a:ext cx="914399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034800" y="207323"/>
            <a:ext cx="3074400" cy="338700"/>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None/>
            </a:pPr>
            <a:r>
              <a:rPr lang="en-US" sz="2200" b="0">
                <a:solidFill>
                  <a:schemeClr val="dk1"/>
                </a:solidFill>
                <a:latin typeface="Times New Roman"/>
                <a:ea typeface="Times New Roman"/>
                <a:cs typeface="Times New Roman"/>
                <a:sym typeface="Times New Roman"/>
              </a:rPr>
              <a:t>Architecture Overview</a:t>
            </a:r>
            <a:endParaRPr/>
          </a:p>
        </p:txBody>
      </p:sp>
      <p:sp>
        <p:nvSpPr>
          <p:cNvPr id="139" name="Google Shape;139;p23"/>
          <p:cNvSpPr txBox="1">
            <a:spLocks noGrp="1"/>
          </p:cNvSpPr>
          <p:nvPr>
            <p:ph type="body" idx="1"/>
          </p:nvPr>
        </p:nvSpPr>
        <p:spPr>
          <a:xfrm>
            <a:off x="1218000" y="842300"/>
            <a:ext cx="6708000" cy="3848100"/>
          </a:xfrm>
          <a:prstGeom prst="rect">
            <a:avLst/>
          </a:prstGeom>
        </p:spPr>
        <p:txBody>
          <a:bodyPr spcFirstLastPara="1" wrap="square" lIns="0" tIns="0" rIns="0" bIns="0" anchor="t" anchorCtr="0">
            <a:spAutoFit/>
          </a:bodyPr>
          <a:lstStyle/>
          <a:p>
            <a:pPr marL="45720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 model consists of blocks that contain a graph transformer layer, followed by a linear transformation and batch normalization.</a:t>
            </a:r>
            <a:endParaRPr sz="2000" b="0">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These blocks are stacked several times, and after every couple of layers, top-k pooling is applied to reduce the size of the graph.</a:t>
            </a:r>
            <a:endParaRPr sz="2000" b="0">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 intermediate embeddings after each pooling step are aggregated into a global graph representation.</a:t>
            </a:r>
            <a:endParaRPr sz="2000" b="0">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 number of stacked blocks and the frequency of top-k pooling are hyperparameters in the model.</a:t>
            </a:r>
            <a:endParaRPr sz="2000" b="0">
              <a:latin typeface="Times New Roman"/>
              <a:ea typeface="Times New Roman"/>
              <a:cs typeface="Times New Roman"/>
              <a:sym typeface="Times New Roman"/>
            </a:endParaRPr>
          </a:p>
          <a:p>
            <a:pPr marL="0" lvl="0" indent="0" algn="just" rtl="0">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0"/>
            <a:ext cx="9144003" cy="50318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2788650" y="337100"/>
            <a:ext cx="3566700" cy="292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Attention Calculation in GAT</a:t>
            </a:r>
            <a:endParaRPr/>
          </a:p>
        </p:txBody>
      </p:sp>
      <p:sp>
        <p:nvSpPr>
          <p:cNvPr id="150" name="Google Shape;150;p25"/>
          <p:cNvSpPr txBox="1">
            <a:spLocks noGrp="1"/>
          </p:cNvSpPr>
          <p:nvPr>
            <p:ph type="body" idx="1"/>
          </p:nvPr>
        </p:nvSpPr>
        <p:spPr>
          <a:xfrm>
            <a:off x="1014151" y="912000"/>
            <a:ext cx="7115700" cy="3319500"/>
          </a:xfrm>
          <a:prstGeom prst="rect">
            <a:avLst/>
          </a:prstGeom>
        </p:spPr>
        <p:txBody>
          <a:bodyPr spcFirstLastPara="1" wrap="square" lIns="0" tIns="0" rIns="0" bIns="0" anchor="t" anchorCtr="0">
            <a:spAutoFit/>
          </a:bodyPr>
          <a:lstStyle/>
          <a:p>
            <a:pPr marL="457200" lvl="0" indent="-349250" algn="just" rtl="0">
              <a:lnSpc>
                <a:spcPct val="115000"/>
              </a:lnSpc>
              <a:spcBef>
                <a:spcPts val="0"/>
              </a:spcBef>
              <a:spcAft>
                <a:spcPts val="0"/>
              </a:spcAft>
              <a:buSzPts val="1900"/>
              <a:buFont typeface="Times New Roman"/>
              <a:buAutoNum type="arabicPeriod"/>
            </a:pPr>
            <a:r>
              <a:rPr lang="en-US" sz="1900" b="0">
                <a:latin typeface="Times New Roman"/>
                <a:ea typeface="Times New Roman"/>
                <a:cs typeface="Times New Roman"/>
                <a:sym typeface="Times New Roman"/>
              </a:rPr>
              <a:t>The attention weight alpha between nodes i and j is influenced by the attention head index (c) and the layer index (l).</a:t>
            </a:r>
            <a:endParaRPr sz="1900" b="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AutoNum type="arabicPeriod"/>
            </a:pPr>
            <a:r>
              <a:rPr lang="en-US" sz="1900" b="0">
                <a:latin typeface="Times New Roman"/>
                <a:ea typeface="Times New Roman"/>
                <a:cs typeface="Times New Roman"/>
                <a:sym typeface="Times New Roman"/>
              </a:rPr>
              <a:t>The attention coefficient determines the importance of node i paying attention to node j when aggregating information.</a:t>
            </a:r>
            <a:endParaRPr sz="1900" b="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AutoNum type="arabicPeriod"/>
            </a:pPr>
            <a:r>
              <a:rPr lang="en-US" sz="1900" b="0">
                <a:latin typeface="Times New Roman"/>
                <a:ea typeface="Times New Roman"/>
                <a:cs typeface="Times New Roman"/>
                <a:sym typeface="Times New Roman"/>
              </a:rPr>
              <a:t>Queries (q) and keys (k) are obtained by transforming the source and target node features using separate learnable weight matrices.</a:t>
            </a:r>
            <a:endParaRPr sz="1900" b="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AutoNum type="arabicPeriod"/>
            </a:pPr>
            <a:r>
              <a:rPr lang="en-US" sz="1900" b="0">
                <a:latin typeface="Times New Roman"/>
                <a:ea typeface="Times New Roman"/>
                <a:cs typeface="Times New Roman"/>
                <a:sym typeface="Times New Roman"/>
              </a:rPr>
              <a:t>Edge features (e) between nodes are also multiplied by a learnable weight matrix.</a:t>
            </a:r>
            <a:endParaRPr sz="1900" b="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AutoNum type="arabicPeriod"/>
            </a:pPr>
            <a:r>
              <a:rPr lang="en-US" sz="1900" b="0">
                <a:latin typeface="Times New Roman"/>
                <a:ea typeface="Times New Roman"/>
                <a:cs typeface="Times New Roman"/>
                <a:sym typeface="Times New Roman"/>
              </a:rPr>
              <a:t>The output of this transformation is q, e, and k.</a:t>
            </a:r>
            <a:endParaRPr sz="1900" b="0">
              <a:solidFill>
                <a:srgbClr val="D1D5DB"/>
              </a:solidFill>
              <a:highlight>
                <a:srgbClr val="444654"/>
              </a:highlight>
            </a:endParaRPr>
          </a:p>
          <a:p>
            <a:pPr marL="0" lvl="0" indent="0" algn="just" rtl="0">
              <a:lnSpc>
                <a:spcPct val="115000"/>
              </a:lnSpc>
              <a:spcBef>
                <a:spcPts val="0"/>
              </a:spcBef>
              <a:spcAft>
                <a:spcPts val="0"/>
              </a:spcAft>
              <a:buNone/>
            </a:pP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08350" y="87650"/>
            <a:ext cx="7527300" cy="446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900"/>
              <a:t>Follow Up from Previous Presentation…</a:t>
            </a:r>
            <a:endParaRPr sz="2900"/>
          </a:p>
        </p:txBody>
      </p:sp>
      <p:pic>
        <p:nvPicPr>
          <p:cNvPr id="51" name="Google Shape;51;p8"/>
          <p:cNvPicPr preferRelativeResize="0"/>
          <p:nvPr/>
        </p:nvPicPr>
        <p:blipFill>
          <a:blip r:embed="rId3">
            <a:alphaModFix/>
          </a:blip>
          <a:stretch>
            <a:fillRect/>
          </a:stretch>
        </p:blipFill>
        <p:spPr>
          <a:xfrm>
            <a:off x="928600" y="639300"/>
            <a:ext cx="7286801" cy="1955198"/>
          </a:xfrm>
          <a:prstGeom prst="rect">
            <a:avLst/>
          </a:prstGeom>
          <a:noFill/>
          <a:ln>
            <a:noFill/>
          </a:ln>
        </p:spPr>
      </p:pic>
      <p:pic>
        <p:nvPicPr>
          <p:cNvPr id="52" name="Google Shape;52;p8"/>
          <p:cNvPicPr preferRelativeResize="0"/>
          <p:nvPr/>
        </p:nvPicPr>
        <p:blipFill rotWithShape="1">
          <a:blip r:embed="rId4">
            <a:alphaModFix/>
          </a:blip>
          <a:srcRect b="53957"/>
          <a:stretch/>
        </p:blipFill>
        <p:spPr>
          <a:xfrm>
            <a:off x="928600" y="2594500"/>
            <a:ext cx="7286800" cy="254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4099950" y="383400"/>
            <a:ext cx="944100" cy="292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GAT…</a:t>
            </a:r>
            <a:endParaRPr/>
          </a:p>
        </p:txBody>
      </p:sp>
      <p:sp>
        <p:nvSpPr>
          <p:cNvPr id="156" name="Google Shape;156;p26"/>
          <p:cNvSpPr txBox="1">
            <a:spLocks noGrp="1"/>
          </p:cNvSpPr>
          <p:nvPr>
            <p:ph type="body" idx="1"/>
          </p:nvPr>
        </p:nvSpPr>
        <p:spPr>
          <a:xfrm>
            <a:off x="837150" y="801000"/>
            <a:ext cx="7469700" cy="3417000"/>
          </a:xfrm>
          <a:prstGeom prst="rect">
            <a:avLst/>
          </a:prstGeom>
        </p:spPr>
        <p:txBody>
          <a:bodyPr spcFirstLastPara="1" wrap="square" lIns="0" tIns="0" rIns="0" bIns="0" anchor="t" anchorCtr="0">
            <a:spAutoFit/>
          </a:bodyPr>
          <a:lstStyle/>
          <a:p>
            <a:pPr marL="457200" marR="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 attention weights are normalized to obtain values between 0-1.</a:t>
            </a:r>
            <a:endParaRPr sz="2000" b="0">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Higher values indicate nodes that should receive more attention during aggregations.</a:t>
            </a:r>
            <a:endParaRPr sz="2000" b="0">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The updated node embeddings are calculated by multiplying each neighbor's transformed node embeddings with the attention weights.</a:t>
            </a:r>
            <a:endParaRPr sz="2000" b="0">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This can be seen as a weighted average of the embeddings, where more important embeddings contribute more to the updated representation.</a:t>
            </a:r>
            <a:endParaRPr sz="2000" b="0">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b="0">
                <a:latin typeface="Times New Roman"/>
                <a:ea typeface="Times New Roman"/>
                <a:cs typeface="Times New Roman"/>
                <a:sym typeface="Times New Roman"/>
              </a:rPr>
              <a:t>Edge features are also added during this aggregation.</a:t>
            </a:r>
            <a:endParaRPr sz="1200" b="0">
              <a:solidFill>
                <a:srgbClr val="D1D5DB"/>
              </a:solidFill>
              <a:highlight>
                <a:srgbClr val="444654"/>
              </a:highlight>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0" y="0"/>
            <a:ext cx="6494751" cy="4358901"/>
          </a:xfrm>
          <a:prstGeom prst="rect">
            <a:avLst/>
          </a:prstGeom>
          <a:noFill/>
          <a:ln>
            <a:noFill/>
          </a:ln>
        </p:spPr>
      </p:pic>
      <p:pic>
        <p:nvPicPr>
          <p:cNvPr id="162" name="Google Shape;162;p27"/>
          <p:cNvPicPr preferRelativeResize="0"/>
          <p:nvPr/>
        </p:nvPicPr>
        <p:blipFill rotWithShape="1">
          <a:blip r:embed="rId4">
            <a:alphaModFix/>
          </a:blip>
          <a:srcRect l="8121" t="1640" r="3406" b="3527"/>
          <a:stretch/>
        </p:blipFill>
        <p:spPr>
          <a:xfrm>
            <a:off x="6494750" y="4750"/>
            <a:ext cx="2649250" cy="513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880338" y="152400"/>
            <a:ext cx="7383334"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1813950" y="0"/>
            <a:ext cx="5516102"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76"/>
        <p:cNvGrpSpPr/>
        <p:nvPr/>
      </p:nvGrpSpPr>
      <p:grpSpPr>
        <a:xfrm>
          <a:off x="0" y="0"/>
          <a:ext cx="0" cy="0"/>
          <a:chOff x="0" y="0"/>
          <a:chExt cx="0" cy="0"/>
        </a:xfrm>
      </p:grpSpPr>
      <p:pic>
        <p:nvPicPr>
          <p:cNvPr id="177" name="Google Shape;177;p30"/>
          <p:cNvPicPr preferRelativeResize="0"/>
          <p:nvPr/>
        </p:nvPicPr>
        <p:blipFill>
          <a:blip r:embed="rId3">
            <a:alphaModFix/>
          </a:blip>
          <a:stretch>
            <a:fillRect/>
          </a:stretch>
        </p:blipFill>
        <p:spPr>
          <a:xfrm>
            <a:off x="1438724" y="0"/>
            <a:ext cx="626655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0" y="81975"/>
            <a:ext cx="9143997" cy="5061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112275" y="744450"/>
            <a:ext cx="6919449" cy="4399049"/>
          </a:xfrm>
          <a:prstGeom prst="rect">
            <a:avLst/>
          </a:prstGeom>
          <a:noFill/>
          <a:ln>
            <a:noFill/>
          </a:ln>
        </p:spPr>
      </p:pic>
      <p:sp>
        <p:nvSpPr>
          <p:cNvPr id="188" name="Google Shape;188;p32"/>
          <p:cNvSpPr txBox="1"/>
          <p:nvPr/>
        </p:nvSpPr>
        <p:spPr>
          <a:xfrm>
            <a:off x="3177150" y="67350"/>
            <a:ext cx="2789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latin typeface="Roboto"/>
                <a:ea typeface="Roboto"/>
                <a:cs typeface="Roboto"/>
                <a:sym typeface="Roboto"/>
              </a:rPr>
              <a:t>QM9 Dataset</a:t>
            </a:r>
            <a:endParaRPr sz="3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1293400" y="581325"/>
            <a:ext cx="6770545" cy="2570937"/>
          </a:xfrm>
          <a:prstGeom prst="rect">
            <a:avLst/>
          </a:prstGeom>
          <a:noFill/>
          <a:ln>
            <a:noFill/>
          </a:ln>
        </p:spPr>
      </p:pic>
      <p:pic>
        <p:nvPicPr>
          <p:cNvPr id="194" name="Google Shape;194;p33"/>
          <p:cNvPicPr preferRelativeResize="0"/>
          <p:nvPr/>
        </p:nvPicPr>
        <p:blipFill>
          <a:blip r:embed="rId4">
            <a:alphaModFix/>
          </a:blip>
          <a:stretch>
            <a:fillRect/>
          </a:stretch>
        </p:blipFill>
        <p:spPr>
          <a:xfrm>
            <a:off x="1293400" y="3152266"/>
            <a:ext cx="6770548" cy="1887084"/>
          </a:xfrm>
          <a:prstGeom prst="rect">
            <a:avLst/>
          </a:prstGeom>
          <a:noFill/>
          <a:ln>
            <a:noFill/>
          </a:ln>
        </p:spPr>
      </p:pic>
      <p:sp>
        <p:nvSpPr>
          <p:cNvPr id="195" name="Google Shape;195;p33"/>
          <p:cNvSpPr txBox="1"/>
          <p:nvPr/>
        </p:nvSpPr>
        <p:spPr>
          <a:xfrm>
            <a:off x="1867225" y="58125"/>
            <a:ext cx="5622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Tahoma"/>
                <a:ea typeface="Tahoma"/>
                <a:cs typeface="Tahoma"/>
                <a:sym typeface="Tahoma"/>
              </a:rPr>
              <a:t>Comparison of Results from various papers</a:t>
            </a:r>
            <a:endParaRPr sz="2200">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p:nvPr/>
        </p:nvSpPr>
        <p:spPr>
          <a:xfrm>
            <a:off x="2530800" y="2263950"/>
            <a:ext cx="408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latin typeface="Roboto"/>
                <a:ea typeface="Roboto"/>
                <a:cs typeface="Roboto"/>
                <a:sym typeface="Roboto"/>
              </a:rPr>
              <a:t>Thank you for your time! </a:t>
            </a:r>
            <a:endParaRPr sz="2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9"/>
          <p:cNvPicPr preferRelativeResize="0"/>
          <p:nvPr/>
        </p:nvPicPr>
        <p:blipFill rotWithShape="1">
          <a:blip r:embed="rId3">
            <a:alphaModFix/>
          </a:blip>
          <a:srcRect t="46328"/>
          <a:stretch/>
        </p:blipFill>
        <p:spPr>
          <a:xfrm>
            <a:off x="0" y="707438"/>
            <a:ext cx="9143999" cy="3728623"/>
          </a:xfrm>
          <a:prstGeom prst="rect">
            <a:avLst/>
          </a:prstGeom>
          <a:noFill/>
          <a:ln>
            <a:noFill/>
          </a:ln>
        </p:spPr>
      </p:pic>
      <p:sp>
        <p:nvSpPr>
          <p:cNvPr id="58" name="Google Shape;58;p9"/>
          <p:cNvSpPr txBox="1">
            <a:spLocks noGrp="1"/>
          </p:cNvSpPr>
          <p:nvPr>
            <p:ph type="title"/>
          </p:nvPr>
        </p:nvSpPr>
        <p:spPr>
          <a:xfrm>
            <a:off x="808350" y="87650"/>
            <a:ext cx="7527300" cy="446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900"/>
              <a:t>Follow Up from Previous Presentation…</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465700" y="116700"/>
            <a:ext cx="42126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200"/>
              <a:t>Before we Begin…</a:t>
            </a:r>
            <a:endParaRPr sz="3200"/>
          </a:p>
        </p:txBody>
      </p:sp>
      <p:sp>
        <p:nvSpPr>
          <p:cNvPr id="64" name="Google Shape;64;p10"/>
          <p:cNvSpPr txBox="1">
            <a:spLocks noGrp="1"/>
          </p:cNvSpPr>
          <p:nvPr>
            <p:ph type="body" idx="1"/>
          </p:nvPr>
        </p:nvSpPr>
        <p:spPr>
          <a:xfrm>
            <a:off x="608250" y="811625"/>
            <a:ext cx="7927500" cy="3848100"/>
          </a:xfrm>
          <a:prstGeom prst="rect">
            <a:avLst/>
          </a:prstGeom>
        </p:spPr>
        <p:txBody>
          <a:bodyPr spcFirstLastPara="1" wrap="square" lIns="0" tIns="0" rIns="0" bIns="0" anchor="t" anchorCtr="0">
            <a:spAutoFit/>
          </a:bodyPr>
          <a:lstStyle/>
          <a:p>
            <a:pPr marL="457200" lvl="0" indent="-355600" algn="just" rtl="0">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Graph Neural Networks (GNNs):</a:t>
            </a:r>
            <a:r>
              <a:rPr lang="en-US" sz="2000" b="0">
                <a:latin typeface="Times New Roman"/>
                <a:ea typeface="Times New Roman"/>
                <a:cs typeface="Times New Roman"/>
                <a:sym typeface="Times New Roman"/>
              </a:rPr>
              <a:t> GNNs are a type of neural network specifically designed to operate on graph-structured data. In a graph, each node represents an entity, and the edges represent relationships or connections between nodes. GNNs aim to learn node representations by aggregating and passing information between connected nodes in the graph.</a:t>
            </a:r>
            <a:endParaRPr sz="2000" b="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Graph Attention Networks (GATs):</a:t>
            </a:r>
            <a:r>
              <a:rPr lang="en-US" sz="2000" b="0">
                <a:latin typeface="Times New Roman"/>
                <a:ea typeface="Times New Roman"/>
                <a:cs typeface="Times New Roman"/>
                <a:sym typeface="Times New Roman"/>
              </a:rPr>
              <a:t> Graph Attention Networks as a popular variant of GNNs that use the attention mechanism. GATs extend the basic GNN model by incorporating attention coefficients, which determine the importance of neighboring nodes' features for updating a specific node's embedding.</a:t>
            </a: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465700" y="116700"/>
            <a:ext cx="42126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200"/>
              <a:t>Before we Begin…</a:t>
            </a:r>
            <a:endParaRPr sz="3200"/>
          </a:p>
        </p:txBody>
      </p:sp>
      <p:sp>
        <p:nvSpPr>
          <p:cNvPr id="70" name="Google Shape;70;p11"/>
          <p:cNvSpPr txBox="1">
            <a:spLocks noGrp="1"/>
          </p:cNvSpPr>
          <p:nvPr>
            <p:ph type="body" idx="1"/>
          </p:nvPr>
        </p:nvSpPr>
        <p:spPr>
          <a:xfrm>
            <a:off x="499350" y="1356100"/>
            <a:ext cx="8145300" cy="2181900"/>
          </a:xfrm>
          <a:prstGeom prst="rect">
            <a:avLst/>
          </a:prstGeom>
        </p:spPr>
        <p:txBody>
          <a:bodyPr spcFirstLastPara="1" wrap="square" lIns="0" tIns="0" rIns="0" bIns="0" anchor="t" anchorCtr="0">
            <a:spAutoFit/>
          </a:bodyPr>
          <a:lstStyle/>
          <a:p>
            <a:pPr marL="457200" lvl="0" indent="-361950" algn="just" rtl="0">
              <a:lnSpc>
                <a:spcPct val="115000"/>
              </a:lnSpc>
              <a:spcBef>
                <a:spcPts val="0"/>
              </a:spcBef>
              <a:spcAft>
                <a:spcPts val="0"/>
              </a:spcAft>
              <a:buClr>
                <a:srgbClr val="D1D5DB"/>
              </a:buClr>
              <a:buSzPts val="2100"/>
              <a:buFont typeface="Roboto"/>
              <a:buAutoNum type="arabicPeriod"/>
            </a:pPr>
            <a:r>
              <a:rPr lang="en-US" sz="2100">
                <a:latin typeface="Times New Roman"/>
                <a:ea typeface="Times New Roman"/>
                <a:cs typeface="Times New Roman"/>
                <a:sym typeface="Times New Roman"/>
              </a:rPr>
              <a:t>Attention Mechanism: </a:t>
            </a:r>
            <a:r>
              <a:rPr lang="en-US" sz="2100" b="0">
                <a:latin typeface="Times New Roman"/>
                <a:ea typeface="Times New Roman"/>
                <a:cs typeface="Times New Roman"/>
                <a:sym typeface="Times New Roman"/>
              </a:rPr>
              <a:t>In the context of GATs, attention is used to learn the importance or relevance of neighboring nodes' features for a specific node. Attention coefficients act as weights that indicate how much attention or focus should be given to each neighboring node.</a:t>
            </a:r>
            <a:br>
              <a:rPr lang="en-US" sz="2100" b="0">
                <a:latin typeface="Times New Roman"/>
                <a:ea typeface="Times New Roman"/>
                <a:cs typeface="Times New Roman"/>
                <a:sym typeface="Times New Roman"/>
              </a:rPr>
            </a:br>
            <a:r>
              <a:rPr lang="en-US" sz="2100" b="0">
                <a:latin typeface="Times New Roman"/>
                <a:ea typeface="Times New Roman"/>
                <a:cs typeface="Times New Roman"/>
                <a:sym typeface="Times New Roman"/>
              </a:rPr>
              <a:t>In GATs, attention allows the network to learn which neighboring nodes are most relevant for updating a specific node's embedding.</a:t>
            </a:r>
            <a:endParaRPr sz="2100" b="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1498950" y="145775"/>
            <a:ext cx="6146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200"/>
              <a:t>Some definition to catch up…</a:t>
            </a:r>
            <a:endParaRPr sz="3200"/>
          </a:p>
        </p:txBody>
      </p:sp>
      <p:sp>
        <p:nvSpPr>
          <p:cNvPr id="76" name="Google Shape;76;p12"/>
          <p:cNvSpPr txBox="1">
            <a:spLocks noGrp="1"/>
          </p:cNvSpPr>
          <p:nvPr>
            <p:ph type="body" idx="1"/>
          </p:nvPr>
        </p:nvSpPr>
        <p:spPr>
          <a:xfrm>
            <a:off x="690602" y="1507176"/>
            <a:ext cx="7762800" cy="2963100"/>
          </a:xfrm>
          <a:prstGeom prst="rect">
            <a:avLst/>
          </a:prstGeom>
        </p:spPr>
        <p:txBody>
          <a:bodyPr spcFirstLastPara="1" wrap="square" lIns="0" tIns="0" rIns="0" bIns="0" anchor="t" anchorCtr="0">
            <a:spAutoFit/>
          </a:bodyPr>
          <a:lstStyle/>
          <a:p>
            <a:pPr marL="457200" lvl="0" indent="-361950" algn="just" rtl="0">
              <a:lnSpc>
                <a:spcPct val="115000"/>
              </a:lnSpc>
              <a:spcBef>
                <a:spcPts val="1500"/>
              </a:spcBef>
              <a:spcAft>
                <a:spcPts val="0"/>
              </a:spcAft>
              <a:buSzPts val="2100"/>
              <a:buFont typeface="Times New Roman"/>
              <a:buAutoNum type="arabicPeriod"/>
            </a:pPr>
            <a:r>
              <a:rPr lang="en-US" sz="2200">
                <a:latin typeface="Times New Roman"/>
                <a:ea typeface="Times New Roman"/>
                <a:cs typeface="Times New Roman"/>
                <a:sym typeface="Times New Roman"/>
              </a:rPr>
              <a:t>Node Feature Vector:</a:t>
            </a:r>
            <a:r>
              <a:rPr lang="en-US" sz="2200" b="0">
                <a:latin typeface="Times New Roman"/>
                <a:ea typeface="Times New Roman"/>
                <a:cs typeface="Times New Roman"/>
                <a:sym typeface="Times New Roman"/>
              </a:rPr>
              <a:t> A vector that describes the attributes or properties of a node in a graph.</a:t>
            </a:r>
            <a:endParaRPr sz="2200" b="0">
              <a:latin typeface="Times New Roman"/>
              <a:ea typeface="Times New Roman"/>
              <a:cs typeface="Times New Roman"/>
              <a:sym typeface="Times New Roman"/>
            </a:endParaRPr>
          </a:p>
          <a:p>
            <a:pPr marL="457200" lvl="0" indent="-361950" algn="just" rtl="0">
              <a:lnSpc>
                <a:spcPct val="115000"/>
              </a:lnSpc>
              <a:spcBef>
                <a:spcPts val="0"/>
              </a:spcBef>
              <a:spcAft>
                <a:spcPts val="0"/>
              </a:spcAft>
              <a:buSzPts val="2100"/>
              <a:buFont typeface="Times New Roman"/>
              <a:buAutoNum type="arabicPeriod"/>
            </a:pPr>
            <a:r>
              <a:rPr lang="en-US" sz="2200">
                <a:latin typeface="Times New Roman"/>
                <a:ea typeface="Times New Roman"/>
                <a:cs typeface="Times New Roman"/>
                <a:sym typeface="Times New Roman"/>
              </a:rPr>
              <a:t>Adjacency Matrix:</a:t>
            </a:r>
            <a:r>
              <a:rPr lang="en-US" sz="2200" b="0">
                <a:latin typeface="Times New Roman"/>
                <a:ea typeface="Times New Roman"/>
                <a:cs typeface="Times New Roman"/>
                <a:sym typeface="Times New Roman"/>
              </a:rPr>
              <a:t> A matrix that represents the connections or relationships between nodes in a graph. It indicates which nodes are connected.</a:t>
            </a:r>
            <a:endParaRPr sz="2200" b="0">
              <a:latin typeface="Times New Roman"/>
              <a:ea typeface="Times New Roman"/>
              <a:cs typeface="Times New Roman"/>
              <a:sym typeface="Times New Roman"/>
            </a:endParaRPr>
          </a:p>
          <a:p>
            <a:pPr marL="457200" lvl="0" indent="-361950" algn="just" rtl="0">
              <a:spcBef>
                <a:spcPts val="0"/>
              </a:spcBef>
              <a:spcAft>
                <a:spcPts val="0"/>
              </a:spcAft>
              <a:buSzPts val="2100"/>
              <a:buFont typeface="Times New Roman"/>
              <a:buAutoNum type="arabicPeriod"/>
            </a:pPr>
            <a:r>
              <a:rPr lang="en-US" sz="2200">
                <a:latin typeface="Times New Roman"/>
                <a:ea typeface="Times New Roman"/>
                <a:cs typeface="Times New Roman"/>
                <a:sym typeface="Times New Roman"/>
              </a:rPr>
              <a:t>Node Embedding:</a:t>
            </a:r>
            <a:r>
              <a:rPr lang="en-US" sz="2200" b="0">
                <a:latin typeface="Times New Roman"/>
                <a:ea typeface="Times New Roman"/>
                <a:cs typeface="Times New Roman"/>
                <a:sym typeface="Times New Roman"/>
              </a:rPr>
              <a:t> A vector representation that captures the features and information of a node in a graph.</a:t>
            </a:r>
            <a:endParaRPr sz="2200" b="0">
              <a:latin typeface="Times New Roman"/>
              <a:ea typeface="Times New Roman"/>
              <a:cs typeface="Times New Roman"/>
              <a:sym typeface="Times New Roman"/>
            </a:endParaRPr>
          </a:p>
          <a:p>
            <a:pPr marL="0" lvl="0" indent="0" algn="just" rtl="0">
              <a:spcBef>
                <a:spcPts val="0"/>
              </a:spcBef>
              <a:spcAft>
                <a:spcPts val="0"/>
              </a:spcAft>
              <a:buNone/>
            </a:pPr>
            <a:endParaRPr sz="2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80"/>
        <p:cNvGrpSpPr/>
        <p:nvPr/>
      </p:nvGrpSpPr>
      <p:grpSpPr>
        <a:xfrm>
          <a:off x="0" y="0"/>
          <a:ext cx="0" cy="0"/>
          <a:chOff x="0" y="0"/>
          <a:chExt cx="0" cy="0"/>
        </a:xfrm>
      </p:grpSpPr>
      <p:pic>
        <p:nvPicPr>
          <p:cNvPr id="81" name="Google Shape;81;p13"/>
          <p:cNvPicPr preferRelativeResize="0"/>
          <p:nvPr/>
        </p:nvPicPr>
        <p:blipFill>
          <a:blip r:embed="rId3">
            <a:alphaModFix/>
          </a:blip>
          <a:stretch>
            <a:fillRect/>
          </a:stretch>
        </p:blipFill>
        <p:spPr>
          <a:xfrm>
            <a:off x="0" y="1053725"/>
            <a:ext cx="9144003" cy="4089782"/>
          </a:xfrm>
          <a:prstGeom prst="rect">
            <a:avLst/>
          </a:prstGeom>
          <a:noFill/>
          <a:ln>
            <a:noFill/>
          </a:ln>
        </p:spPr>
      </p:pic>
      <p:sp>
        <p:nvSpPr>
          <p:cNvPr id="82" name="Google Shape;82;p13"/>
          <p:cNvSpPr txBox="1">
            <a:spLocks noGrp="1"/>
          </p:cNvSpPr>
          <p:nvPr>
            <p:ph type="title"/>
          </p:nvPr>
        </p:nvSpPr>
        <p:spPr>
          <a:xfrm>
            <a:off x="2495400" y="0"/>
            <a:ext cx="41532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a:solidFill>
                  <a:schemeClr val="lt1"/>
                </a:solidFill>
              </a:rPr>
              <a:t>How GNN Works…</a:t>
            </a:r>
            <a:endParaRPr sz="2800">
              <a:solidFill>
                <a:schemeClr val="lt1"/>
              </a:solidFill>
            </a:endParaRPr>
          </a:p>
        </p:txBody>
      </p:sp>
      <p:sp>
        <p:nvSpPr>
          <p:cNvPr id="83" name="Google Shape;83;p13"/>
          <p:cNvSpPr txBox="1">
            <a:spLocks noGrp="1"/>
          </p:cNvSpPr>
          <p:nvPr>
            <p:ph type="title"/>
          </p:nvPr>
        </p:nvSpPr>
        <p:spPr>
          <a:xfrm>
            <a:off x="58125" y="561125"/>
            <a:ext cx="16128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200">
                <a:solidFill>
                  <a:schemeClr val="lt1"/>
                </a:solidFill>
              </a:rPr>
              <a:t>Step 1.</a:t>
            </a:r>
            <a:endParaRPr sz="2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87"/>
        <p:cNvGrpSpPr/>
        <p:nvPr/>
      </p:nvGrpSpPr>
      <p:grpSpPr>
        <a:xfrm>
          <a:off x="0" y="0"/>
          <a:ext cx="0" cy="0"/>
          <a:chOff x="0" y="0"/>
          <a:chExt cx="0" cy="0"/>
        </a:xfrm>
      </p:grpSpPr>
      <p:pic>
        <p:nvPicPr>
          <p:cNvPr id="88" name="Google Shape;88;p14"/>
          <p:cNvPicPr preferRelativeResize="0"/>
          <p:nvPr/>
        </p:nvPicPr>
        <p:blipFill rotWithShape="1">
          <a:blip r:embed="rId3">
            <a:alphaModFix/>
          </a:blip>
          <a:srcRect t="1406" b="8438"/>
          <a:stretch/>
        </p:blipFill>
        <p:spPr>
          <a:xfrm>
            <a:off x="44800" y="1130600"/>
            <a:ext cx="9054403" cy="3882125"/>
          </a:xfrm>
          <a:prstGeom prst="rect">
            <a:avLst/>
          </a:prstGeom>
          <a:noFill/>
          <a:ln>
            <a:noFill/>
          </a:ln>
        </p:spPr>
      </p:pic>
      <p:sp>
        <p:nvSpPr>
          <p:cNvPr id="89" name="Google Shape;89;p14"/>
          <p:cNvSpPr txBox="1">
            <a:spLocks noGrp="1"/>
          </p:cNvSpPr>
          <p:nvPr>
            <p:ph type="title"/>
          </p:nvPr>
        </p:nvSpPr>
        <p:spPr>
          <a:xfrm>
            <a:off x="44800" y="517525"/>
            <a:ext cx="16128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200">
                <a:solidFill>
                  <a:schemeClr val="lt1"/>
                </a:solidFill>
              </a:rPr>
              <a:t>Step 2.</a:t>
            </a:r>
            <a:endParaRPr sz="2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93"/>
        <p:cNvGrpSpPr/>
        <p:nvPr/>
      </p:nvGrpSpPr>
      <p:grpSpPr>
        <a:xfrm>
          <a:off x="0" y="0"/>
          <a:ext cx="0" cy="0"/>
          <a:chOff x="0" y="0"/>
          <a:chExt cx="0" cy="0"/>
        </a:xfrm>
      </p:grpSpPr>
      <p:pic>
        <p:nvPicPr>
          <p:cNvPr id="94" name="Google Shape;94;p15"/>
          <p:cNvPicPr preferRelativeResize="0"/>
          <p:nvPr/>
        </p:nvPicPr>
        <p:blipFill>
          <a:blip r:embed="rId3">
            <a:alphaModFix/>
          </a:blip>
          <a:stretch>
            <a:fillRect/>
          </a:stretch>
        </p:blipFill>
        <p:spPr>
          <a:xfrm>
            <a:off x="0" y="593837"/>
            <a:ext cx="9144003" cy="4549664"/>
          </a:xfrm>
          <a:prstGeom prst="rect">
            <a:avLst/>
          </a:prstGeom>
          <a:noFill/>
          <a:ln>
            <a:noFill/>
          </a:ln>
        </p:spPr>
      </p:pic>
      <p:sp>
        <p:nvSpPr>
          <p:cNvPr id="95" name="Google Shape;95;p15"/>
          <p:cNvSpPr txBox="1">
            <a:spLocks noGrp="1"/>
          </p:cNvSpPr>
          <p:nvPr>
            <p:ph type="title"/>
          </p:nvPr>
        </p:nvSpPr>
        <p:spPr>
          <a:xfrm>
            <a:off x="1601850" y="72650"/>
            <a:ext cx="59403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a:solidFill>
                  <a:schemeClr val="lt1"/>
                </a:solidFill>
              </a:rPr>
              <a:t>How Attention Comes in Play…</a:t>
            </a:r>
            <a:endParaRPr sz="2800">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Follow Up from Previous Presentation…</vt:lpstr>
      <vt:lpstr>Follow Up from Previous Presentation…</vt:lpstr>
      <vt:lpstr>Before we Begin…</vt:lpstr>
      <vt:lpstr>Before we Begin…</vt:lpstr>
      <vt:lpstr>Some definition to catch up…</vt:lpstr>
      <vt:lpstr>How GNN Works…</vt:lpstr>
      <vt:lpstr>Step 2.</vt:lpstr>
      <vt:lpstr>How Attention Comes in Play…</vt:lpstr>
      <vt:lpstr>Adding Attention…</vt:lpstr>
      <vt:lpstr>Putting it all together…</vt:lpstr>
      <vt:lpstr>Multi-head Attention…</vt:lpstr>
      <vt:lpstr>PowerPoint Presentation</vt:lpstr>
      <vt:lpstr>PowerPoint Presentation</vt:lpstr>
      <vt:lpstr>PowerPoint Presentation</vt:lpstr>
      <vt:lpstr>PowerPoint Presentation</vt:lpstr>
      <vt:lpstr>Architecture Overview</vt:lpstr>
      <vt:lpstr>PowerPoint Presentation</vt:lpstr>
      <vt:lpstr>Attention Calculation in GAT</vt:lpstr>
      <vt:lpstr>GAT…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Akash sharma</cp:lastModifiedBy>
  <cp:revision>1</cp:revision>
  <dcterms:modified xsi:type="dcterms:W3CDTF">2023-06-30T08:15:04Z</dcterms:modified>
</cp:coreProperties>
</file>